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5" r:id="rId4"/>
    <p:sldId id="267" r:id="rId5"/>
    <p:sldId id="268" r:id="rId6"/>
    <p:sldId id="276" r:id="rId7"/>
    <p:sldId id="264" r:id="rId8"/>
    <p:sldId id="265" r:id="rId9"/>
    <p:sldId id="269" r:id="rId10"/>
    <p:sldId id="270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4" autoAdjust="0"/>
    <p:restoredTop sz="94689" autoAdjust="0"/>
  </p:normalViewPr>
  <p:slideViewPr>
    <p:cSldViewPr snapToGrid="0">
      <p:cViewPr varScale="1">
        <p:scale>
          <a:sx n="63" d="100"/>
          <a:sy n="63" d="100"/>
        </p:scale>
        <p:origin x="79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41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B70BC4-8E10-42E0-A883-40283BB4D8D6}" type="datetime1">
              <a:rPr lang="es-ES" smtClean="0"/>
              <a:t>15/03/2026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BB53D8-C4B1-4757-B74A-80BADB6635E0}" type="datetime1">
              <a:rPr lang="es-ES" noProof="0" smtClean="0"/>
              <a:t>15/03/2026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3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30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95370-9B7D-6CE3-0F26-29B98F9CF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5FB0D7-30E7-508F-E1CA-CEC645E71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6524D2-AEB5-87A3-C934-644FA39DD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2C4D9-1E69-3C6C-1EB6-9474994BC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5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4349-BD11-87A6-F87A-6DA8D8AED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3488F9C-2911-33AB-F4DF-8D991DDDE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36E7D8B-DB5F-D025-298A-33A4B7F0C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785724-25E5-A47D-4B8A-65C5915B0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6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d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398471-A0C8-7A78-896E-9DDBF16353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061337" y="6672580"/>
            <a:ext cx="80899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Document d’ús públic exclusivament. © Barcelona Serveis  Municipals S.A. Tots els drets reservats. En particular, es prohibeix la seva modificació  i/o reproducció per a usos comercials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s/public-domain-photo-jinl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16290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clusivaafaescolasanfrancisco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AFA INCLUSIVA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DIVERSIDAD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br>
              <a:rPr lang="es-ES" dirty="0"/>
            </a:br>
            <a:endParaRPr lang="es-ES" dirty="0"/>
          </a:p>
        </p:txBody>
      </p:sp>
      <p:pic>
        <p:nvPicPr>
          <p:cNvPr id="25" name="Marcador de posición de imagen 2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7E60A8E-2DFA-9931-3C81-977CACBA2E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610" b="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8719-3E73-DB86-5C87-110D80651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75FC73F-C0CD-2DFF-7DDD-F37B69D6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76263"/>
            <a:ext cx="4391191" cy="1325563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3600" dirty="0"/>
              <a:t>Anexos Educación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ABB34C4-3CD7-4CC0-45F0-1769716C5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1405054"/>
            <a:ext cx="9303119" cy="3079700"/>
          </a:xfrm>
        </p:spPr>
        <p:txBody>
          <a:bodyPr rtlCol="0">
            <a:normAutofit fontScale="32500" lnSpcReduction="20000"/>
          </a:bodyPr>
          <a:lstStyle/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Informació</a:t>
            </a:r>
            <a:r>
              <a:rPr lang="es-ES" u="sng" dirty="0">
                <a:solidFill>
                  <a:schemeClr val="accent2"/>
                </a:solidFill>
              </a:rPr>
              <a:t> CRETDIC: http://xtec.gencat.cat/ca/serveis/see/cretdic/</a:t>
            </a: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Informació</a:t>
            </a:r>
            <a:r>
              <a:rPr lang="es-ES" u="sng" dirty="0">
                <a:solidFill>
                  <a:schemeClr val="accent2"/>
                </a:solidFill>
              </a:rPr>
              <a:t> CEEPSIR: http://xtec.gencat.cat/ca/curriculum/diversitat-i-inclusio/xarxa-de-suports-a-</a:t>
            </a:r>
          </a:p>
          <a:p>
            <a:pPr rtl="0"/>
            <a:r>
              <a:rPr lang="es-ES" u="sng" dirty="0" err="1">
                <a:solidFill>
                  <a:schemeClr val="accent2"/>
                </a:solidFill>
              </a:rPr>
              <a:t>leducacio</a:t>
            </a:r>
            <a:r>
              <a:rPr lang="es-ES" u="sng" dirty="0">
                <a:solidFill>
                  <a:schemeClr val="accent2"/>
                </a:solidFill>
              </a:rPr>
              <a:t>-inclusiva/</a:t>
            </a:r>
            <a:r>
              <a:rPr lang="es-ES" u="sng" dirty="0" err="1">
                <a:solidFill>
                  <a:schemeClr val="accent2"/>
                </a:solidFill>
              </a:rPr>
              <a:t>ceepsir</a:t>
            </a:r>
            <a:r>
              <a:rPr lang="es-ES" u="sng" dirty="0">
                <a:solidFill>
                  <a:schemeClr val="accent2"/>
                </a:solidFill>
              </a:rPr>
              <a:t>/</a:t>
            </a: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Informació</a:t>
            </a:r>
            <a:r>
              <a:rPr lang="es-ES" u="sng" dirty="0">
                <a:solidFill>
                  <a:schemeClr val="accent2"/>
                </a:solidFill>
              </a:rPr>
              <a:t> AIS: http://xtec.gencat.cat/ca/curriculum/diversitat-i-inclusio/mesures-i-</a:t>
            </a:r>
          </a:p>
          <a:p>
            <a:pPr rtl="0"/>
            <a:r>
              <a:rPr lang="es-ES" u="sng" dirty="0" err="1">
                <a:solidFill>
                  <a:schemeClr val="accent2"/>
                </a:solidFill>
              </a:rPr>
              <a:t>suports</a:t>
            </a:r>
            <a:r>
              <a:rPr lang="es-ES" u="sng" dirty="0">
                <a:solidFill>
                  <a:schemeClr val="accent2"/>
                </a:solidFill>
              </a:rPr>
              <a:t>/</a:t>
            </a:r>
            <a:r>
              <a:rPr lang="es-ES" u="sng" dirty="0" err="1">
                <a:solidFill>
                  <a:schemeClr val="accent2"/>
                </a:solidFill>
              </a:rPr>
              <a:t>intensius</a:t>
            </a:r>
            <a:r>
              <a:rPr lang="es-ES" u="sng" dirty="0">
                <a:solidFill>
                  <a:schemeClr val="accent2"/>
                </a:solidFill>
              </a:rPr>
              <a:t>/</a:t>
            </a:r>
            <a:r>
              <a:rPr lang="es-ES" u="sng" dirty="0" err="1">
                <a:solidFill>
                  <a:schemeClr val="accent2"/>
                </a:solidFill>
              </a:rPr>
              <a:t>ais</a:t>
            </a:r>
            <a:r>
              <a:rPr lang="es-ES" u="sng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695F5BC-3BBD-E4F4-C398-2A7E9004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10</a:t>
            </a:fld>
            <a:endParaRPr lang="es-E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D0A374E-8F5D-FACC-48D4-C13C6716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noProof="1"/>
              <a:t>Comisión Inclusiva / Diversidad</a:t>
            </a:r>
          </a:p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520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611CA1E-0C51-9982-8A92-5F8C94187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Reconocimientos previos clave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98F5B9-9845-8A03-CB28-279C6DD5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Comisión Inclusiva / Diversidad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6EC81C-C952-4671-516F-B7B6F097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2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5802F2D-EB2A-3081-D5C4-5A0A5198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Apoyos disponibles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1A593C9-9BC4-D242-531D-337C14E9E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Certificado de Discapacidad (&gt;33%)</a:t>
            </a:r>
          </a:p>
          <a:p>
            <a:r>
              <a:rPr lang="es-ES" dirty="0"/>
              <a:t>Prestaciones ley de dependencia ( PIA )</a:t>
            </a:r>
          </a:p>
          <a:p>
            <a:r>
              <a:rPr lang="es-ES" dirty="0"/>
              <a:t>Prestación por hijo a cargo</a:t>
            </a:r>
          </a:p>
          <a:p>
            <a:r>
              <a:rPr lang="es-ES" dirty="0"/>
              <a:t>CUME</a:t>
            </a:r>
          </a:p>
          <a:p>
            <a:r>
              <a:rPr lang="es-ES" dirty="0"/>
              <a:t>Familia Numerosa</a:t>
            </a:r>
          </a:p>
          <a:p>
            <a:r>
              <a:rPr lang="es-ES" dirty="0"/>
              <a:t>Familia Monoparental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897E292-F298-CDF0-E20F-B88CE1141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695" r="21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958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611083-AAAE-10B2-25D7-439B3C036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Apoyos en Educación y Atención Temprana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8AD6A1-E621-E6DC-EE57-5C174300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Comisión Inclusiva / Diversidad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30DACA-1575-FE23-73A2-B11E5DC8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3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FACEFE3-9CC3-46B4-4109-B9BDDA4F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Apoyos disponibles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DA57763-C285-C554-E8B2-BDA0C3888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CDIAP: El Centre de </a:t>
            </a:r>
            <a:r>
              <a:rPr lang="es-ES" dirty="0" err="1"/>
              <a:t>Desenvolupament</a:t>
            </a:r>
            <a:r>
              <a:rPr lang="es-ES" dirty="0"/>
              <a:t> Infantil i </a:t>
            </a:r>
            <a:r>
              <a:rPr lang="es-ES" dirty="0" err="1"/>
              <a:t>Atenció</a:t>
            </a:r>
            <a:r>
              <a:rPr lang="es-ES" dirty="0"/>
              <a:t> </a:t>
            </a:r>
            <a:r>
              <a:rPr lang="es-ES" dirty="0" err="1"/>
              <a:t>Precoç</a:t>
            </a:r>
            <a:endParaRPr lang="es-ES" dirty="0"/>
          </a:p>
          <a:p>
            <a:r>
              <a:rPr lang="es-ES" dirty="0"/>
              <a:t>EAP: Equip </a:t>
            </a:r>
            <a:r>
              <a:rPr lang="es-ES" dirty="0" err="1"/>
              <a:t>d’Assessorament</a:t>
            </a:r>
            <a:r>
              <a:rPr lang="es-ES" dirty="0"/>
              <a:t> i </a:t>
            </a:r>
            <a:r>
              <a:rPr lang="es-ES" dirty="0" err="1"/>
              <a:t>Orientació</a:t>
            </a:r>
            <a:r>
              <a:rPr lang="es-ES" dirty="0"/>
              <a:t> </a:t>
            </a:r>
            <a:r>
              <a:rPr lang="es-ES" dirty="0" err="1"/>
              <a:t>Psicopedagòtica</a:t>
            </a:r>
            <a:endParaRPr lang="es-ES" dirty="0"/>
          </a:p>
          <a:p>
            <a:r>
              <a:rPr lang="es-ES" dirty="0"/>
              <a:t>CSMIJ: Centres de </a:t>
            </a:r>
            <a:r>
              <a:rPr lang="es-ES" dirty="0" err="1"/>
              <a:t>Salut</a:t>
            </a:r>
            <a:r>
              <a:rPr lang="es-ES" dirty="0"/>
              <a:t> Mental Infantojuvenil</a:t>
            </a:r>
          </a:p>
          <a:p>
            <a:r>
              <a:rPr lang="es-ES" dirty="0"/>
              <a:t>CREDA: Centres de Recursos </a:t>
            </a:r>
            <a:r>
              <a:rPr lang="es-ES" dirty="0" err="1"/>
              <a:t>Educatius</a:t>
            </a:r>
            <a:r>
              <a:rPr lang="es-ES" dirty="0"/>
              <a:t> per a </a:t>
            </a:r>
            <a:r>
              <a:rPr lang="es-ES" dirty="0" err="1"/>
              <a:t>Deficients</a:t>
            </a:r>
            <a:r>
              <a:rPr lang="es-ES" dirty="0"/>
              <a:t> </a:t>
            </a:r>
            <a:r>
              <a:rPr lang="es-ES" dirty="0" err="1"/>
              <a:t>Auditius</a:t>
            </a:r>
            <a:endParaRPr lang="es-ES" dirty="0"/>
          </a:p>
          <a:p>
            <a:r>
              <a:rPr lang="es-ES" dirty="0"/>
              <a:t>CREDV: Centres de Recursos per a </a:t>
            </a:r>
            <a:r>
              <a:rPr lang="es-ES" dirty="0" err="1"/>
              <a:t>Deficients</a:t>
            </a:r>
            <a:r>
              <a:rPr lang="es-ES" dirty="0"/>
              <a:t> </a:t>
            </a:r>
            <a:r>
              <a:rPr lang="es-ES" dirty="0" err="1"/>
              <a:t>Visuals</a:t>
            </a:r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DCFAAEB6-1A68-D5E2-B57A-9577AB522E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695" r="21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16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439F18-75B2-5E5B-2A92-35D28B8BE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SOPORTES EDUCATIVOS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4A0F0F-7EA5-5D33-1050-BBD355AE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1"/>
              <a:t>Comisión Inclusiva / Diversidad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9A1A96-A239-4D9C-7F9F-F8B78E39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4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E2554F3-81BF-E491-9B7A-232BFF97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TRÁMITES EAP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24584C0-64C2-10FE-B420-347015967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EAP: Dictamen de escolarización</a:t>
            </a:r>
          </a:p>
          <a:p>
            <a:r>
              <a:rPr lang="es-ES" dirty="0"/>
              <a:t>PI: Plan Individualizado</a:t>
            </a:r>
          </a:p>
          <a:p>
            <a:pPr lvl="1"/>
            <a:r>
              <a:rPr lang="es-ES" dirty="0"/>
              <a:t>Curricular</a:t>
            </a:r>
          </a:p>
          <a:p>
            <a:pPr lvl="1"/>
            <a:r>
              <a:rPr lang="es-ES" dirty="0"/>
              <a:t>Metodológico</a:t>
            </a:r>
          </a:p>
          <a:p>
            <a:r>
              <a:rPr lang="es-ES" dirty="0"/>
              <a:t>Recursos: </a:t>
            </a:r>
            <a:r>
              <a:rPr lang="es-ES" dirty="0" err="1"/>
              <a:t>vetllador</a:t>
            </a:r>
            <a:r>
              <a:rPr lang="es-ES" dirty="0"/>
              <a:t>/a</a:t>
            </a:r>
          </a:p>
          <a:p>
            <a:r>
              <a:rPr lang="es-ES" dirty="0"/>
              <a:t>SIEI</a:t>
            </a:r>
          </a:p>
          <a:p>
            <a:r>
              <a:rPr lang="es-ES" dirty="0"/>
              <a:t>Becas MEC</a:t>
            </a:r>
          </a:p>
          <a:p>
            <a:r>
              <a:rPr lang="es-ES" dirty="0"/>
              <a:t>Unidad de atención a las familias y soporte a la inclusión educativa</a:t>
            </a:r>
          </a:p>
        </p:txBody>
      </p:sp>
      <p:pic>
        <p:nvPicPr>
          <p:cNvPr id="79" name="Marcador de posición de imagen 78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328ADDDB-CB57-C7FC-5B36-40DA3A2515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7445" r="27445"/>
          <a:stretch>
            <a:fillRect/>
          </a:stretch>
        </p:blipFill>
        <p:spPr>
          <a:xfrm rot="720000">
            <a:off x="6287905" y="-784070"/>
            <a:ext cx="4847488" cy="6494437"/>
          </a:xfrm>
        </p:spPr>
      </p:pic>
    </p:spTree>
    <p:extLst>
      <p:ext uri="{BB962C8B-B14F-4D97-AF65-F5344CB8AC3E}">
        <p14:creationId xmlns:p14="http://schemas.microsoft.com/office/powerpoint/2010/main" val="221847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456EE-1416-BF8C-BAF0-2EC30F833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6261E4-B886-5CBC-734F-31B614343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SOPORTES EDUCATIVOS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B4991D-1A3D-7A06-02D4-A35E2F2C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8" y="5967485"/>
            <a:ext cx="2639323" cy="365125"/>
          </a:xfrm>
        </p:spPr>
        <p:txBody>
          <a:bodyPr/>
          <a:lstStyle/>
          <a:p>
            <a:pPr rtl="0"/>
            <a:r>
              <a:rPr lang="es-ES" noProof="1"/>
              <a:t>Comisión Inclusiva / Diversidad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5AE6AA-1B29-4D5A-5A96-E7AEBB42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5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E0B4599-0406-85AE-947A-2C8F8D85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TRÁMITES EAP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5E843B7-582E-5323-80D8-A97A2BA3C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CRETDIC: Es un servicio de asesoramiento y de soporte técnico. Apoya a los docentes y centros</a:t>
            </a:r>
          </a:p>
          <a:p>
            <a:r>
              <a:rPr lang="es-ES" dirty="0"/>
              <a:t>CEEPSIR: proveedores de servicios y recursos para los docentes de escuelas y centros</a:t>
            </a:r>
          </a:p>
          <a:p>
            <a:r>
              <a:rPr lang="es-ES" dirty="0"/>
              <a:t>AIS: Aula/programa integral de soporte.- Es un recurso educativo y terapéutico singular que tiene como objetivo proporcionar de forma temporal, una atención integral e intensiva</a:t>
            </a:r>
          </a:p>
        </p:txBody>
      </p:sp>
      <p:pic>
        <p:nvPicPr>
          <p:cNvPr id="9" name="Marcador de posición de imagen 8" descr="Un dibujo de un edificio&#10;&#10;Descripción generada automáticamente">
            <a:extLst>
              <a:ext uri="{FF2B5EF4-FFF2-40B4-BE49-F238E27FC236}">
                <a16:creationId xmlns:a16="http://schemas.microsoft.com/office/drawing/2014/main" id="{071CF793-F17B-E511-3591-C475BEDE5D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037" r="19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1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8018-261B-AA30-0DF2-24F09F80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D00523-178D-0370-3C74-F3A4B6F59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SOPORTES EDUCATIVOS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11B632-89ED-620F-CDBE-E456CA3D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8" y="5967485"/>
            <a:ext cx="2639323" cy="365125"/>
          </a:xfrm>
        </p:spPr>
        <p:txBody>
          <a:bodyPr/>
          <a:lstStyle/>
          <a:p>
            <a:pPr rtl="0"/>
            <a:r>
              <a:rPr lang="es-ES" noProof="1"/>
              <a:t>Comisión Inclusiva / Diversidad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3D4724-DFA1-1F55-B814-56C474C7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6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0F59A8-F54E-5983-8FA3-62FA1A60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210" y="976765"/>
            <a:ext cx="3897569" cy="734415"/>
          </a:xfrm>
        </p:spPr>
        <p:txBody>
          <a:bodyPr>
            <a:normAutofit fontScale="90000"/>
          </a:bodyPr>
          <a:lstStyle/>
          <a:p>
            <a:r>
              <a:rPr lang="es-ES" dirty="0"/>
              <a:t>Soportes Centro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3A9A1B5-FC07-96CD-F8D5-D3173F413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Departamento de orientación del centro: Silvia Belles </a:t>
            </a:r>
          </a:p>
          <a:p>
            <a:r>
              <a:rPr lang="es-ES" dirty="0"/>
              <a:t>Soporte piscina horario escolar</a:t>
            </a:r>
          </a:p>
          <a:p>
            <a:r>
              <a:rPr lang="es-ES" dirty="0"/>
              <a:t>Soportes extraescolares (AFA)</a:t>
            </a:r>
          </a:p>
          <a:p>
            <a:r>
              <a:rPr lang="es-ES" dirty="0"/>
              <a:t>Terapia Canina</a:t>
            </a:r>
          </a:p>
          <a:p>
            <a:r>
              <a:rPr lang="es-ES" dirty="0"/>
              <a:t>Terapia Logopeda</a:t>
            </a:r>
          </a:p>
        </p:txBody>
      </p:sp>
      <p:pic>
        <p:nvPicPr>
          <p:cNvPr id="9" name="Marcador de posición de imagen 8" descr="Un dibujo de un edificio&#10;&#10;Descripción generada automáticamente">
            <a:extLst>
              <a:ext uri="{FF2B5EF4-FFF2-40B4-BE49-F238E27FC236}">
                <a16:creationId xmlns:a16="http://schemas.microsoft.com/office/drawing/2014/main" id="{85D04394-03F8-F7CA-2CA9-8203DAC6C8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037" r="19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84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1800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inclusivaafaescolasanfrancisco@gmail.com</a:t>
            </a:r>
            <a:endParaRPr lang="es-ES" noProof="1"/>
          </a:p>
        </p:txBody>
      </p:sp>
      <p:pic>
        <p:nvPicPr>
          <p:cNvPr id="7" name="Marcador de posición de imagen 6" descr="Niño con una mochila roja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sz="1800" dirty="0">
                <a:effectLst/>
                <a:latin typeface="Calibri" panose="020F0502020204030204" pitchFamily="34" charset="0"/>
              </a:rPr>
              <a:t>!GRACIAS!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76263"/>
            <a:ext cx="4391191" cy="1325563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3600" dirty="0"/>
              <a:t>Anexos Educación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1405054"/>
            <a:ext cx="9303119" cy="3079700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Decret</a:t>
            </a:r>
            <a:r>
              <a:rPr lang="es-ES" u="sng" dirty="0">
                <a:solidFill>
                  <a:schemeClr val="accent2"/>
                </a:solidFill>
              </a:rPr>
              <a:t> 150/2017 del 17 </a:t>
            </a:r>
            <a:r>
              <a:rPr lang="es-ES" u="sng" dirty="0" err="1">
                <a:solidFill>
                  <a:schemeClr val="accent2"/>
                </a:solidFill>
              </a:rPr>
              <a:t>d’octubre</a:t>
            </a:r>
            <a:r>
              <a:rPr lang="es-ES" u="sng" dirty="0">
                <a:solidFill>
                  <a:schemeClr val="accent2"/>
                </a:solidFill>
              </a:rPr>
              <a:t>, de </a:t>
            </a:r>
            <a:r>
              <a:rPr lang="es-ES" u="sng" dirty="0" err="1">
                <a:solidFill>
                  <a:schemeClr val="accent2"/>
                </a:solidFill>
              </a:rPr>
              <a:t>l’atenció</a:t>
            </a:r>
            <a:r>
              <a:rPr lang="es-ES" u="sng" dirty="0">
                <a:solidFill>
                  <a:schemeClr val="accent2"/>
                </a:solidFill>
              </a:rPr>
              <a:t> educativa a </a:t>
            </a:r>
            <a:r>
              <a:rPr lang="es-ES" u="sng" dirty="0" err="1">
                <a:solidFill>
                  <a:schemeClr val="accent2"/>
                </a:solidFill>
              </a:rPr>
              <a:t>l’alumnat</a:t>
            </a:r>
            <a:r>
              <a:rPr lang="es-ES" u="sng" dirty="0">
                <a:solidFill>
                  <a:schemeClr val="accent2"/>
                </a:solidFill>
              </a:rPr>
              <a:t> en el </a:t>
            </a:r>
            <a:r>
              <a:rPr lang="es-ES" u="sng" dirty="0" err="1">
                <a:solidFill>
                  <a:schemeClr val="accent2"/>
                </a:solidFill>
              </a:rPr>
              <a:t>marc</a:t>
            </a:r>
            <a:r>
              <a:rPr lang="es-ES" u="sng" dirty="0">
                <a:solidFill>
                  <a:schemeClr val="accent2"/>
                </a:solidFill>
              </a:rPr>
              <a:t> </a:t>
            </a:r>
            <a:r>
              <a:rPr lang="es-ES" u="sng" dirty="0" err="1">
                <a:solidFill>
                  <a:schemeClr val="accent2"/>
                </a:solidFill>
              </a:rPr>
              <a:t>d’un</a:t>
            </a:r>
            <a:r>
              <a:rPr lang="es-ES" u="sng" dirty="0">
                <a:solidFill>
                  <a:schemeClr val="accent2"/>
                </a:solidFill>
              </a:rPr>
              <a:t> sistema </a:t>
            </a:r>
            <a:r>
              <a:rPr lang="es-ES" u="sng" dirty="0" err="1">
                <a:solidFill>
                  <a:schemeClr val="accent2"/>
                </a:solidFill>
              </a:rPr>
              <a:t>educatiu</a:t>
            </a:r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 err="1">
                <a:solidFill>
                  <a:schemeClr val="accent2"/>
                </a:solidFill>
              </a:rPr>
              <a:t>inclusiu</a:t>
            </a:r>
            <a:r>
              <a:rPr lang="es-ES" u="sng" dirty="0">
                <a:solidFill>
                  <a:schemeClr val="accent2"/>
                </a:solidFill>
              </a:rPr>
              <a:t>: https://portaldogc.gencat.cat/utilsEADOP/PDF/7477/1639866.pdf</a:t>
            </a: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Novetats</a:t>
            </a:r>
            <a:r>
              <a:rPr lang="es-ES" u="sng" dirty="0">
                <a:solidFill>
                  <a:schemeClr val="accent2"/>
                </a:solidFill>
              </a:rPr>
              <a:t> LOMLOE: https://www.educacionyfp.gob.es/destacados/lomloe/nueva-ley-</a:t>
            </a:r>
          </a:p>
          <a:p>
            <a:pPr rtl="0"/>
            <a:r>
              <a:rPr lang="es-ES" u="sng" dirty="0" err="1">
                <a:solidFill>
                  <a:schemeClr val="accent2"/>
                </a:solidFill>
              </a:rPr>
              <a:t>edu</a:t>
            </a:r>
            <a:r>
              <a:rPr lang="es-ES" u="sng" dirty="0">
                <a:solidFill>
                  <a:schemeClr val="accent2"/>
                </a:solidFill>
              </a:rPr>
              <a:t>/novedades.html</a:t>
            </a: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8</a:t>
            </a:fld>
            <a:endParaRPr lang="es-E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B2CB22C-4A97-42C5-90BB-00D84861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318" y="5945823"/>
            <a:ext cx="2639323" cy="365125"/>
          </a:xfrm>
        </p:spPr>
        <p:txBody>
          <a:bodyPr/>
          <a:lstStyle/>
          <a:p>
            <a:pPr rtl="0"/>
            <a:r>
              <a:rPr lang="es-ES" noProof="1"/>
              <a:t>Comisión Inclusiva / Diversidad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6B76A-85E7-D134-374F-E81EE255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3194F0-EF04-2036-F0F4-AB845B16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76263"/>
            <a:ext cx="4391191" cy="1325563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3600" dirty="0"/>
              <a:t>Anexos recursos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1B0351-4923-BA3D-FDE8-374A5D901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1405054"/>
            <a:ext cx="9303119" cy="307970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Informació</a:t>
            </a:r>
            <a:r>
              <a:rPr lang="es-ES" u="sng" dirty="0">
                <a:solidFill>
                  <a:schemeClr val="accent2"/>
                </a:solidFill>
              </a:rPr>
              <a:t> EAP: http://xtec.gencat.cat/ca/serveis/sez/eap/</a:t>
            </a: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Orientacions</a:t>
            </a:r>
            <a:r>
              <a:rPr lang="es-ES" u="sng" dirty="0">
                <a:solidFill>
                  <a:schemeClr val="accent2"/>
                </a:solidFill>
              </a:rPr>
              <a:t> per </a:t>
            </a:r>
            <a:r>
              <a:rPr lang="es-ES" u="sng" dirty="0" err="1">
                <a:solidFill>
                  <a:schemeClr val="accent2"/>
                </a:solidFill>
              </a:rPr>
              <a:t>l’elaboració</a:t>
            </a:r>
            <a:r>
              <a:rPr lang="es-ES" u="sng" dirty="0">
                <a:solidFill>
                  <a:schemeClr val="accent2"/>
                </a:solidFill>
              </a:rPr>
              <a:t> </a:t>
            </a:r>
            <a:r>
              <a:rPr lang="es-ES" u="sng" dirty="0" err="1">
                <a:solidFill>
                  <a:schemeClr val="accent2"/>
                </a:solidFill>
              </a:rPr>
              <a:t>d’un</a:t>
            </a:r>
            <a:r>
              <a:rPr lang="es-ES" u="sng" dirty="0">
                <a:solidFill>
                  <a:schemeClr val="accent2"/>
                </a:solidFill>
              </a:rPr>
              <a:t> Pla </a:t>
            </a:r>
            <a:r>
              <a:rPr lang="es-ES" u="sng" dirty="0" err="1">
                <a:solidFill>
                  <a:schemeClr val="accent2"/>
                </a:solidFill>
              </a:rPr>
              <a:t>Individualitzat</a:t>
            </a:r>
            <a:r>
              <a:rPr lang="es-ES" u="sng" dirty="0">
                <a:solidFill>
                  <a:schemeClr val="accent2"/>
                </a:solidFill>
              </a:rPr>
              <a:t>:</a:t>
            </a: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https://educacio.gencat.cat/web/.content/home/departament/publicacions/colleccions/inclusio/orienta</a:t>
            </a:r>
          </a:p>
          <a:p>
            <a:pPr rtl="0"/>
            <a:r>
              <a:rPr lang="es-ES" u="sng" dirty="0" err="1">
                <a:solidFill>
                  <a:schemeClr val="accent2"/>
                </a:solidFill>
              </a:rPr>
              <a:t>cions-pla-suport</a:t>
            </a:r>
            <a:r>
              <a:rPr lang="es-ES" u="sng" dirty="0">
                <a:solidFill>
                  <a:schemeClr val="accent2"/>
                </a:solidFill>
              </a:rPr>
              <a:t>/orientacions-pla-suport-individualitzat.pdf</a:t>
            </a: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r>
              <a:rPr lang="es-ES" u="sng" dirty="0">
                <a:solidFill>
                  <a:schemeClr val="accent2"/>
                </a:solidFill>
              </a:rPr>
              <a:t>- </a:t>
            </a:r>
            <a:r>
              <a:rPr lang="es-ES" u="sng" dirty="0" err="1">
                <a:solidFill>
                  <a:schemeClr val="accent2"/>
                </a:solidFill>
              </a:rPr>
              <a:t>Informació</a:t>
            </a:r>
            <a:r>
              <a:rPr lang="es-ES" u="sng" dirty="0">
                <a:solidFill>
                  <a:schemeClr val="accent2"/>
                </a:solidFill>
              </a:rPr>
              <a:t> SIEI: http://xtec.gencat.cat/ca/curriculum/diversitat-i-inclusio/mesures-i-</a:t>
            </a:r>
          </a:p>
          <a:p>
            <a:pPr rtl="0"/>
            <a:r>
              <a:rPr lang="es-ES" u="sng" dirty="0" err="1">
                <a:solidFill>
                  <a:schemeClr val="accent2"/>
                </a:solidFill>
              </a:rPr>
              <a:t>suports</a:t>
            </a:r>
            <a:r>
              <a:rPr lang="es-ES" u="sng" dirty="0">
                <a:solidFill>
                  <a:schemeClr val="accent2"/>
                </a:solidFill>
              </a:rPr>
              <a:t>/</a:t>
            </a:r>
            <a:r>
              <a:rPr lang="es-ES" u="sng" dirty="0" err="1">
                <a:solidFill>
                  <a:schemeClr val="accent2"/>
                </a:solidFill>
              </a:rPr>
              <a:t>intensius</a:t>
            </a:r>
            <a:r>
              <a:rPr lang="es-ES" u="sng" dirty="0">
                <a:solidFill>
                  <a:schemeClr val="accent2"/>
                </a:solidFill>
              </a:rPr>
              <a:t>/</a:t>
            </a:r>
            <a:r>
              <a:rPr lang="es-ES" u="sng" dirty="0" err="1">
                <a:solidFill>
                  <a:schemeClr val="accent2"/>
                </a:solidFill>
              </a:rPr>
              <a:t>siei</a:t>
            </a:r>
            <a:r>
              <a:rPr lang="es-ES" u="sng" dirty="0">
                <a:solidFill>
                  <a:schemeClr val="accent2"/>
                </a:solidFill>
              </a:rPr>
              <a:t>/</a:t>
            </a:r>
          </a:p>
          <a:p>
            <a:pPr rtl="0"/>
            <a:endParaRPr lang="es-ES" u="sng" dirty="0">
              <a:solidFill>
                <a:schemeClr val="accent2"/>
              </a:solidFill>
            </a:endParaRPr>
          </a:p>
          <a:p>
            <a:pPr rtl="0"/>
            <a:endParaRPr lang="es-ES" u="sng" dirty="0">
              <a:solidFill>
                <a:schemeClr val="accent2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816DE0-CE49-5F58-BE29-A09DAF08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9</a:t>
            </a:fld>
            <a:endParaRPr lang="es-E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CE6540C-5D2F-5937-BABE-17661B1E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noProof="1"/>
              <a:t>Comisión Inclusiva / Diversidad</a:t>
            </a:r>
          </a:p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481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5_TF66931380_Win32" id="{7FDE8D57-92B7-4E09-80C7-CB14B1D1713D}" vid="{A3172734-3CB8-4B60-A77D-C1705E15F9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escuela primaria</Template>
  <TotalTime>9974</TotalTime>
  <Words>477</Words>
  <Application>Microsoft Office PowerPoint</Application>
  <PresentationFormat>Panorámica</PresentationFormat>
  <Paragraphs>91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Comic Sans MS</vt:lpstr>
      <vt:lpstr>Franklin Gothic Book</vt:lpstr>
      <vt:lpstr>Tema de la oficina</vt:lpstr>
      <vt:lpstr>AFA INCLUSIVA</vt:lpstr>
      <vt:lpstr>Apoyos disponibles</vt:lpstr>
      <vt:lpstr>Apoyos disponibles</vt:lpstr>
      <vt:lpstr>TRÁMITES EAP</vt:lpstr>
      <vt:lpstr>TRÁMITES EAP</vt:lpstr>
      <vt:lpstr>Soportes Centro</vt:lpstr>
      <vt:lpstr>inclusivaafaescolasanfrancisco@gmail.com</vt:lpstr>
      <vt:lpstr>Anexos Educación</vt:lpstr>
      <vt:lpstr>Anexos recursos </vt:lpstr>
      <vt:lpstr>Anexos Educación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AFA INCLUSIVA</dc:title>
  <dc:creator>Gardel Domingo, Silvia</dc:creator>
  <cp:lastModifiedBy>Gardel Domingo, Silvia</cp:lastModifiedBy>
  <cp:revision>5</cp:revision>
  <dcterms:created xsi:type="dcterms:W3CDTF">2024-02-22T20:30:32Z</dcterms:created>
  <dcterms:modified xsi:type="dcterms:W3CDTF">2026-03-18T12:32:09Z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7ddf8b-5b65-4a04-b33d-3c2e0417e256_Enabled">
    <vt:lpwstr>true</vt:lpwstr>
  </property>
  <property fmtid="{D5CDD505-2E9C-101B-9397-08002B2CF9AE}" pid="3" name="MSIP_Label_387ddf8b-5b65-4a04-b33d-3c2e0417e256_SetDate">
    <vt:lpwstr>2026-03-04T05:17:57Z</vt:lpwstr>
  </property>
  <property fmtid="{D5CDD505-2E9C-101B-9397-08002B2CF9AE}" pid="4" name="MSIP_Label_387ddf8b-5b65-4a04-b33d-3c2e0417e256_Method">
    <vt:lpwstr>Privileged</vt:lpwstr>
  </property>
  <property fmtid="{D5CDD505-2E9C-101B-9397-08002B2CF9AE}" pid="5" name="MSIP_Label_387ddf8b-5b65-4a04-b33d-3c2e0417e256_Name">
    <vt:lpwstr>Pública</vt:lpwstr>
  </property>
  <property fmtid="{D5CDD505-2E9C-101B-9397-08002B2CF9AE}" pid="6" name="MSIP_Label_387ddf8b-5b65-4a04-b33d-3c2e0417e256_SiteId">
    <vt:lpwstr>28ff4f88-04b7-45ee-b67e-b01f3df2ec7e</vt:lpwstr>
  </property>
  <property fmtid="{D5CDD505-2E9C-101B-9397-08002B2CF9AE}" pid="7" name="MSIP_Label_387ddf8b-5b65-4a04-b33d-3c2e0417e256_ActionId">
    <vt:lpwstr>1ccaa70f-ceb8-4b80-a14f-f5549379895d</vt:lpwstr>
  </property>
  <property fmtid="{D5CDD505-2E9C-101B-9397-08002B2CF9AE}" pid="8" name="MSIP_Label_387ddf8b-5b65-4a04-b33d-3c2e0417e256_ContentBits">
    <vt:lpwstr>2</vt:lpwstr>
  </property>
  <property fmtid="{D5CDD505-2E9C-101B-9397-08002B2CF9AE}" pid="9" name="MSIP_Label_387ddf8b-5b65-4a04-b33d-3c2e0417e256_Tag">
    <vt:lpwstr>10, 0, 1, 1</vt:lpwstr>
  </property>
  <property fmtid="{D5CDD505-2E9C-101B-9397-08002B2CF9AE}" pid="10" name="ClassificationContentMarkingFooterLocations">
    <vt:lpwstr>Tema de la oficina:8</vt:lpwstr>
  </property>
  <property fmtid="{D5CDD505-2E9C-101B-9397-08002B2CF9AE}" pid="11" name="ClassificationContentMarkingFooterText">
    <vt:lpwstr>Document d’ús públic exclusivament. © Barcelona Serveis  Municipals S.A. Tots els drets reservats. En particular, es prohibeix la seva modificació  i/o reproducció per a usos comercials</vt:lpwstr>
  </property>
</Properties>
</file>